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  <p:sldMasterId id="2147483667" r:id="rId3"/>
    <p:sldMasterId id="2147483672" r:id="rId4"/>
    <p:sldMasterId id="2147483675" r:id="rId5"/>
    <p:sldMasterId id="2147483684" r:id="rId6"/>
  </p:sldMasterIdLst>
  <p:notesMasterIdLst>
    <p:notesMasterId r:id="rId21"/>
  </p:notesMasterIdLst>
  <p:handoutMasterIdLst>
    <p:handoutMasterId r:id="rId22"/>
  </p:handoutMasterIdLst>
  <p:sldIdLst>
    <p:sldId id="499" r:id="rId7"/>
    <p:sldId id="494" r:id="rId8"/>
    <p:sldId id="502" r:id="rId9"/>
    <p:sldId id="503" r:id="rId10"/>
    <p:sldId id="500" r:id="rId11"/>
    <p:sldId id="496" r:id="rId12"/>
    <p:sldId id="497" r:id="rId13"/>
    <p:sldId id="501" r:id="rId14"/>
    <p:sldId id="509" r:id="rId15"/>
    <p:sldId id="510" r:id="rId16"/>
    <p:sldId id="505" r:id="rId17"/>
    <p:sldId id="508" r:id="rId18"/>
    <p:sldId id="504" r:id="rId19"/>
    <p:sldId id="506" r:id="rId20"/>
  </p:sldIdLst>
  <p:sldSz cx="9144000" cy="5143500" type="screen16x9"/>
  <p:notesSz cx="6669088" cy="9928225"/>
  <p:embeddedFontLst>
    <p:embeddedFont>
      <p:font typeface="Tenso" charset="0"/>
      <p:bold r:id="rId23"/>
    </p:embeddedFont>
    <p:embeddedFont>
      <p:font typeface="Raleway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D757"/>
    <a:srgbClr val="008AF2"/>
    <a:srgbClr val="0070C0"/>
    <a:srgbClr val="FF9900"/>
    <a:srgbClr val="333333"/>
    <a:srgbClr val="FF3300"/>
    <a:srgbClr val="F1C40F"/>
    <a:srgbClr val="FFE1CD"/>
    <a:srgbClr val="D6B0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9822" autoAdjust="0"/>
  </p:normalViewPr>
  <p:slideViewPr>
    <p:cSldViewPr snapToObjects="1">
      <p:cViewPr>
        <p:scale>
          <a:sx n="98" d="100"/>
          <a:sy n="98" d="100"/>
        </p:scale>
        <p:origin x="-1206" y="-720"/>
      </p:cViewPr>
      <p:guideLst>
        <p:guide orient="horz" pos="1620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1926" y="-84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TAVOLESLIDE-daniela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7.4811917998000965E-2"/>
          <c:y val="6.943988847867047E-2"/>
          <c:w val="0.8865837761371137"/>
          <c:h val="0.86126093159516881"/>
        </c:manualLayout>
      </c:layout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rgbClr val="0066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solidFill>
                    <a:srgbClr val="C00000"/>
                  </a:solidFill>
                </a:ln>
              </c:spPr>
            </c:marker>
          </c:dPt>
          <c:dPt>
            <c:idx val="1"/>
            <c:marker>
              <c:spPr>
                <a:solidFill>
                  <a:schemeClr val="tx2"/>
                </a:solidFill>
                <a:ln>
                  <a:solidFill>
                    <a:srgbClr val="C00000"/>
                  </a:solidFill>
                </a:ln>
              </c:spPr>
            </c:marker>
          </c:dPt>
          <c:dLbls>
            <c:dLbl>
              <c:idx val="0"/>
              <c:layout>
                <c:manualLayout>
                  <c:x val="-6.1208337962448671E-2"/>
                  <c:y val="-7.468871771449264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6600"/>
                        </a:solidFill>
                      </a:defRPr>
                    </a:pPr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tx2"/>
                        </a:solidFill>
                      </a:rPr>
                      <a:t>229.000</a:t>
                    </a:r>
                    <a:r>
                      <a:rPr lang="en-US" dirty="0"/>
                      <a:t> </a:t>
                    </a:r>
                  </a:p>
                </c:rich>
              </c:tx>
              <c:spPr>
                <a:solidFill>
                  <a:schemeClr val="bg1"/>
                </a:solidFill>
              </c:spPr>
              <c:showVal val="1"/>
            </c:dLbl>
            <c:dLbl>
              <c:idx val="1"/>
              <c:layout>
                <c:manualLayout>
                  <c:x val="-5.2721805251879231E-3"/>
                  <c:y val="-5.55578701131973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>
                        <a:solidFill>
                          <a:schemeClr val="tx2"/>
                        </a:solidFill>
                      </a:rPr>
                      <a:t>524.257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SLIDE2!$B$7:$C$7</c:f>
              <c:strCache>
                <c:ptCount val="2"/>
                <c:pt idx="0">
                  <c:v>Gennaio 2013</c:v>
                </c:pt>
                <c:pt idx="1">
                  <c:v>Settembre 2015</c:v>
                </c:pt>
              </c:strCache>
            </c:strRef>
          </c:cat>
          <c:val>
            <c:numRef>
              <c:f>SLIDE2!$B$8:$C$8</c:f>
              <c:numCache>
                <c:formatCode>_-* #,##0_-;\-* #,##0_-;_-* "-"??_-;_-@_-</c:formatCode>
                <c:ptCount val="2"/>
                <c:pt idx="0">
                  <c:v>229000</c:v>
                </c:pt>
                <c:pt idx="1">
                  <c:v>524257</c:v>
                </c:pt>
              </c:numCache>
            </c:numRef>
          </c:val>
        </c:ser>
        <c:marker val="1"/>
        <c:axId val="126330368"/>
        <c:axId val="126331904"/>
      </c:lineChart>
      <c:catAx>
        <c:axId val="126330368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it-IT"/>
          </a:p>
        </c:txPr>
        <c:crossAx val="126331904"/>
        <c:crosses val="autoZero"/>
        <c:auto val="1"/>
        <c:lblAlgn val="ctr"/>
        <c:lblOffset val="100"/>
      </c:catAx>
      <c:valAx>
        <c:axId val="126331904"/>
        <c:scaling>
          <c:orientation val="minMax"/>
          <c:max val="600000"/>
        </c:scaling>
        <c:axPos val="l"/>
        <c:majorGridlines/>
        <c:numFmt formatCode="_-* #,##0_-;\-* #,##0_-;_-* &quot;-&quot;??_-;_-@_-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it-IT"/>
          </a:p>
        </c:txPr>
        <c:crossAx val="126330368"/>
        <c:crosses val="autoZero"/>
        <c:crossBetween val="between"/>
        <c:majorUnit val="50000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0.52116</cdr:x>
      <cdr:y>0.40871</cdr:y>
    </cdr:from>
    <cdr:to>
      <cdr:x>0.63462</cdr:x>
      <cdr:y>0.49378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902880" y="1736393"/>
          <a:ext cx="849648" cy="361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>
              <a:solidFill>
                <a:schemeClr val="tx2"/>
              </a:solidFill>
            </a:rPr>
            <a:t>+128,9 %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8" y="1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11" y="1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698B-10E0-463B-97A3-5F49A094A65F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8" y="943010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11" y="943010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BFDA-D3FA-44C7-A40D-AF5F6E44739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6640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8" y="1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11" y="1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17584-E359-463C-ACAE-01B1B4D5FC91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8" y="943010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11" y="943010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1693-CA0F-4756-A5EF-4A9E96FF3B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195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3351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1693-CA0F-4756-A5EF-4A9E96FF3B1C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51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silver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591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ue contenuti">
    <p:bg>
      <p:bgPr>
        <a:solidFill>
          <a:srgbClr val="E74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3970784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 sfondo rosso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5372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 sfondo blu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0117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932040" y="123478"/>
            <a:ext cx="3970784" cy="857250"/>
          </a:xfrm>
        </p:spPr>
        <p:txBody>
          <a:bodyPr/>
          <a:lstStyle>
            <a:lvl1pPr algn="r"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148064" y="1203598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Testo sfondo grigio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6708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Due contenu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932040" y="123478"/>
            <a:ext cx="3970784" cy="857250"/>
          </a:xfrm>
        </p:spPr>
        <p:txBody>
          <a:bodyPr/>
          <a:lstStyle>
            <a:lvl1pPr algn="r"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148064" y="1203598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Testo sfondo bianco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5374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860032" y="123478"/>
            <a:ext cx="4042792" cy="857250"/>
          </a:xfrm>
        </p:spPr>
        <p:txBody>
          <a:bodyPr/>
          <a:lstStyle>
            <a:lvl1pPr algn="r"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148064" y="1203598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Testo sfondo giallo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9939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bg>
      <p:bgPr>
        <a:solidFill>
          <a:srgbClr val="E74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932040" y="123478"/>
            <a:ext cx="3970784" cy="857250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148064" y="1203598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Testo sfondo rosso</a:t>
            </a:r>
          </a:p>
          <a:p>
            <a:pPr lv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2067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ue contenuti"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716016" y="123478"/>
            <a:ext cx="4186808" cy="857250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148064" y="1203598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Testo sfondo blu</a:t>
            </a:r>
          </a:p>
          <a:p>
            <a:pPr lv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2115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-1467" y="0"/>
            <a:ext cx="9145467" cy="514350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51520" y="130324"/>
            <a:ext cx="4248472" cy="85725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251520" y="987574"/>
            <a:ext cx="3744416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5655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19783"/>
            <a:ext cx="4248472" cy="85725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Titolo slide comparazione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899592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6390448" y="124933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3" hasCustomPrompt="1"/>
          </p:nvPr>
        </p:nvSpPr>
        <p:spPr>
          <a:xfrm>
            <a:off x="3627888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4" hasCustomPrompt="1"/>
          </p:nvPr>
        </p:nvSpPr>
        <p:spPr>
          <a:xfrm>
            <a:off x="879048" y="323580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6390448" y="3263244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6" hasCustomPrompt="1"/>
          </p:nvPr>
        </p:nvSpPr>
        <p:spPr>
          <a:xfrm>
            <a:off x="3627888" y="3291830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3017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19783"/>
            <a:ext cx="4248472" cy="85725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Titolo slide comparazione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899592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6390448" y="124933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3" hasCustomPrompt="1"/>
          </p:nvPr>
        </p:nvSpPr>
        <p:spPr>
          <a:xfrm>
            <a:off x="3627888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4" hasCustomPrompt="1"/>
          </p:nvPr>
        </p:nvSpPr>
        <p:spPr>
          <a:xfrm>
            <a:off x="879048" y="323580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6390448" y="3263244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6" hasCustomPrompt="1"/>
          </p:nvPr>
        </p:nvSpPr>
        <p:spPr>
          <a:xfrm>
            <a:off x="3627888" y="3291830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0740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bianco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218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e contenuti">
    <p:bg>
      <p:bgPr>
        <a:solidFill>
          <a:srgbClr val="E74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19783"/>
            <a:ext cx="4248472" cy="85725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Titolo slide comparazione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899592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6390448" y="124933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3" hasCustomPrompt="1"/>
          </p:nvPr>
        </p:nvSpPr>
        <p:spPr>
          <a:xfrm>
            <a:off x="3627888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4" hasCustomPrompt="1"/>
          </p:nvPr>
        </p:nvSpPr>
        <p:spPr>
          <a:xfrm>
            <a:off x="879048" y="323580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6390448" y="3263244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6" hasCustomPrompt="1"/>
          </p:nvPr>
        </p:nvSpPr>
        <p:spPr>
          <a:xfrm>
            <a:off x="3627888" y="3291830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0740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e contenuti"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19783"/>
            <a:ext cx="4248472" cy="8572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comparazione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899592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6390448" y="124933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3" hasCustomPrompt="1"/>
          </p:nvPr>
        </p:nvSpPr>
        <p:spPr>
          <a:xfrm>
            <a:off x="3627888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4" hasCustomPrompt="1"/>
          </p:nvPr>
        </p:nvSpPr>
        <p:spPr>
          <a:xfrm>
            <a:off x="879048" y="323580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6390448" y="3263244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6" hasCustomPrompt="1"/>
          </p:nvPr>
        </p:nvSpPr>
        <p:spPr>
          <a:xfrm>
            <a:off x="3627888" y="3291830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0740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e contenuti"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19783"/>
            <a:ext cx="4248472" cy="85725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Titolo slide comparazione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899592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6390448" y="124933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3" hasCustomPrompt="1"/>
          </p:nvPr>
        </p:nvSpPr>
        <p:spPr>
          <a:xfrm>
            <a:off x="3627888" y="1275606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Foto/Icona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4" hasCustomPrompt="1"/>
          </p:nvPr>
        </p:nvSpPr>
        <p:spPr>
          <a:xfrm>
            <a:off x="879048" y="3235802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6390448" y="3263244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6" hasCustomPrompt="1"/>
          </p:nvPr>
        </p:nvSpPr>
        <p:spPr>
          <a:xfrm>
            <a:off x="3627888" y="3291830"/>
            <a:ext cx="1728192" cy="1656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0740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silver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6387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bianco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42914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giallo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241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bg>
      <p:bgPr>
        <a:solidFill>
          <a:srgbClr val="E74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rosso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5201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titolo"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blu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1135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71600" y="2067694"/>
            <a:ext cx="5544616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Testo Divisorio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397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giallo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3286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rosso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760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3568" y="195487"/>
            <a:ext cx="7772400" cy="576063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slide solo testo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1131590"/>
            <a:ext cx="6400800" cy="3816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Sfondo blu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4821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71600" y="2067694"/>
            <a:ext cx="5544616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Testo Divisorio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997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3970784" cy="857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 sfondo grigio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4226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Due contenu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3970784" cy="857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 sfondo bianco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5356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bg>
      <p:bgPr>
        <a:solidFill>
          <a:srgbClr val="F1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 smtClean="0"/>
              <a:t>Titolo slide </a:t>
            </a:r>
            <a:r>
              <a:rPr lang="it-IT" dirty="0" err="1" smtClean="0"/>
              <a:t>testo+foto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200150"/>
            <a:ext cx="3754760" cy="3819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Testo sfondo giallo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Inserisci qui la foto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6015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71600" y="2067694"/>
            <a:ext cx="42588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Slide solo 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6188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49" r:id="rId3"/>
    <p:sldLayoutId id="2147483651" r:id="rId4"/>
    <p:sldLayoutId id="2147483652" r:id="rId5"/>
    <p:sldLayoutId id="214748367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95536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Slide </a:t>
            </a:r>
            <a:r>
              <a:rPr lang="it-IT" dirty="0" err="1" smtClean="0"/>
              <a:t>testo+foto</a:t>
            </a:r>
            <a:r>
              <a:rPr lang="it-IT" dirty="0" smtClean="0"/>
              <a:t> dx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7072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64" r:id="rId3"/>
    <p:sldLayoutId id="2147483666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95536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Slide </a:t>
            </a:r>
            <a:r>
              <a:rPr lang="it-IT" dirty="0" err="1" smtClean="0"/>
              <a:t>testo+foto</a:t>
            </a:r>
            <a:r>
              <a:rPr lang="it-IT" dirty="0" smtClean="0"/>
              <a:t> </a:t>
            </a:r>
            <a:r>
              <a:rPr lang="it-IT" dirty="0" err="1" smtClean="0"/>
              <a:t>sx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721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95536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Slide </a:t>
            </a:r>
            <a:r>
              <a:rPr lang="it-IT" dirty="0" err="1" smtClean="0"/>
              <a:t>testo+foto</a:t>
            </a:r>
            <a:r>
              <a:rPr lang="it-IT" dirty="0" smtClean="0"/>
              <a:t> full screen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51980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95536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Slide comparazione elementi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5362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71600" y="2067694"/>
            <a:ext cx="42588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Slide solo 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208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cid:image001.jpg@01CC7160.5DDE4A7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15755" y="1419622"/>
            <a:ext cx="4672269" cy="3067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it-IT" sz="2000" cap="smal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filiera e il ruolo della carta stampata nell’era del web</a:t>
            </a:r>
          </a:p>
          <a:p>
            <a:pPr>
              <a:spcBef>
                <a:spcPts val="0"/>
              </a:spcBef>
              <a:defRPr/>
            </a:pPr>
            <a:r>
              <a:rPr lang="it-IT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Convegno dell’Ordine dei Giornalisti della Lombardia </a:t>
            </a:r>
          </a:p>
          <a:p>
            <a:pPr>
              <a:spcBef>
                <a:spcPts val="0"/>
              </a:spcBef>
              <a:defRPr/>
            </a:pPr>
            <a:endParaRPr lang="it-IT" sz="1200" dirty="0" smtClean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800" cap="all" dirty="0" smtClean="0">
                <a:solidFill>
                  <a:schemeClr val="bg1"/>
                </a:solidFill>
              </a:rPr>
              <a:t>Fabrizio </a:t>
            </a:r>
            <a:r>
              <a:rPr lang="it-IT" sz="1800" cap="all" dirty="0" err="1" smtClean="0">
                <a:solidFill>
                  <a:schemeClr val="bg1"/>
                </a:solidFill>
              </a:rPr>
              <a:t>carotti</a:t>
            </a:r>
            <a:endParaRPr lang="it-IT" sz="1800" cap="all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cap="all" dirty="0" smtClean="0">
                <a:solidFill>
                  <a:schemeClr val="bg1"/>
                </a:solidFill>
              </a:rPr>
              <a:t>Direttore Generale FIEG</a:t>
            </a:r>
            <a:endParaRPr lang="it-IT" sz="1400" i="1" cap="all" dirty="0">
              <a:solidFill>
                <a:schemeClr val="bg1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97160" y="4328589"/>
            <a:ext cx="3754760" cy="6480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Università Statale di Milano</a:t>
            </a:r>
          </a:p>
          <a:p>
            <a:pPr algn="ctr">
              <a:defRPr/>
            </a:pPr>
            <a:r>
              <a:rPr lang="it-IT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 11 novembre 2015</a:t>
            </a:r>
            <a:endParaRPr lang="it-IT" sz="16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952060" y="770793"/>
            <a:ext cx="3724396" cy="36527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6" name="Immagine 15" descr="immagin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520" y="1635647"/>
            <a:ext cx="2921636" cy="1944216"/>
          </a:xfrm>
          <a:prstGeom prst="rect">
            <a:avLst/>
          </a:prstGeom>
        </p:spPr>
      </p:pic>
      <p:pic>
        <p:nvPicPr>
          <p:cNvPr id="7" name="Immagine 6" descr="cid:image001.jpg@01CC7160.5DDE4A7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444208" y="3786299"/>
            <a:ext cx="712470" cy="54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1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9548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Quotidiani - vendita copie digitali</a:t>
            </a:r>
            <a:endParaRPr lang="it-IT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4591455"/>
            <a:ext cx="2655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Fonte: ADS</a:t>
            </a:r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971600" y="1004747"/>
          <a:ext cx="6840760" cy="358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95487"/>
            <a:ext cx="7772400" cy="576063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Innovazione, modernizzazione e sviluppo: al centro dell’azione degli editori</a:t>
            </a:r>
            <a:endParaRPr lang="it-IT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itchFamily="49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79662"/>
            <a:ext cx="7628384" cy="3168352"/>
          </a:xfrm>
        </p:spPr>
        <p:txBody>
          <a:bodyPr/>
          <a:lstStyle/>
          <a:p>
            <a:pPr algn="just">
              <a:lnSpc>
                <a:spcPts val="4000"/>
              </a:lnSpc>
            </a:pPr>
            <a:endParaRPr lang="it-IT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</a:rPr>
              <a:t>L’innovazione dei prodotti informativi e dei processi produttivi è essenziale per cogliere le opportunità della Rete per la diffusione e la condivisione del sapere e della conoscenza</a:t>
            </a:r>
            <a:endParaRPr lang="it-IT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95487"/>
            <a:ext cx="7772400" cy="576063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Rimuovere gli ostacoli alla crescita: una responsabilità della politica</a:t>
            </a:r>
            <a:endParaRPr lang="it-IT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itchFamily="49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563638"/>
            <a:ext cx="7488832" cy="3384376"/>
          </a:xfrm>
        </p:spPr>
        <p:txBody>
          <a:bodyPr/>
          <a:lstStyle/>
          <a:p>
            <a:pPr algn="just">
              <a:lnSpc>
                <a:spcPts val="4000"/>
              </a:lnSpc>
            </a:pPr>
            <a:endParaRPr lang="it-IT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</a:rPr>
              <a:t>L’offerta di buona informazione e il pluralismo, presidi di democrazia, necessitano di una attenta tutela del diritto d’autore e di una valorizzazione dei contenuti editoriali di qualità</a:t>
            </a:r>
            <a:endParaRPr lang="it-IT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9548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Un lavoro </a:t>
            </a:r>
            <a:r>
              <a:rPr lang="it-IT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nuovo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? Sì, anzi no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it-IT" dirty="0">
              <a:solidFill>
                <a:schemeClr val="bg2">
                  <a:lumMod val="25000"/>
                </a:schemeClr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275606"/>
            <a:ext cx="6904856" cy="3672408"/>
          </a:xfrm>
        </p:spPr>
        <p:txBody>
          <a:bodyPr/>
          <a:lstStyle/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La professione di giornalista è la stessa.</a:t>
            </a:r>
          </a:p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Sono cambiate e si sono moltiplicate le piattaforme distributive. </a:t>
            </a:r>
          </a:p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Gli editori sono impegnati nel promuovere la formazione e l’aggiornamento continuo delle competenze </a:t>
            </a:r>
            <a:endParaRPr lang="it-IT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Fiducia vs sfiducia</a:t>
            </a:r>
            <a:endParaRPr lang="it-IT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987574"/>
            <a:ext cx="7408912" cy="3960440"/>
          </a:xfrm>
        </p:spPr>
        <p:txBody>
          <a:bodyPr/>
          <a:lstStyle/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</a:rPr>
              <a:t>Il futuro dell’editoria giornalistica passa per un presente di crisi che il settore è impegnato ad affrontare e a non subire. </a:t>
            </a:r>
          </a:p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</a:rPr>
              <a:t>Con gli opportuni investimenti e le necessarie tutele, l’intera filiera può uscire dalla crisi rafforzata. Un’editoria sana e con i bilanci in attivo è il presupposto irrinunciabile per un’informazione indipendente e autonoma, autorevole e libera</a:t>
            </a:r>
            <a:endParaRPr lang="it-IT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La “carta stampata”: evoluzione non estinzione</a:t>
            </a:r>
            <a:endParaRPr lang="it-IT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563638"/>
            <a:ext cx="7272808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Il lettore è </a:t>
            </a:r>
            <a:r>
              <a:rPr lang="it-IT" sz="2600" b="1" i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cambiato</a:t>
            </a:r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 e l’editoria giornalistica </a:t>
            </a:r>
            <a:r>
              <a:rPr lang="it-IT" sz="2600" b="1" i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cambia</a:t>
            </a:r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 con lui:</a:t>
            </a:r>
          </a:p>
          <a:p>
            <a:pPr algn="just"/>
            <a:endParaRPr lang="it-IT" sz="1050" b="1" dirty="0" smtClean="0">
              <a:solidFill>
                <a:schemeClr val="bg2">
                  <a:lumMod val="25000"/>
                </a:schemeClr>
              </a:solidFill>
              <a:cs typeface="Courier New" pitchFamily="49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 adeguando i mezzi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 migliorando la qualità dei contenuti 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chemeClr val="bg2">
                  <a:lumMod val="25000"/>
                </a:schemeClr>
              </a:solidFill>
              <a:cs typeface="Courier New" pitchFamily="49" charset="0"/>
            </a:endParaRPr>
          </a:p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Con un necessario </a:t>
            </a:r>
            <a:r>
              <a:rPr lang="it-IT" sz="2600" b="1" i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surplus </a:t>
            </a:r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di immaginazione e con al centro l’innovazione </a:t>
            </a:r>
            <a:endParaRPr lang="it-IT" sz="2600" b="1" dirty="0">
              <a:solidFill>
                <a:schemeClr val="bg2">
                  <a:lumMod val="25000"/>
                </a:schemeClr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2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923678"/>
            <a:ext cx="7264896" cy="3024336"/>
          </a:xfrm>
        </p:spPr>
        <p:txBody>
          <a:bodyPr/>
          <a:lstStyle/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Raccogliere, produrre e distribuire una informazione di qualità, verificata e certificata</a:t>
            </a:r>
            <a:endParaRPr lang="it-IT" sz="2600" b="1" dirty="0">
              <a:solidFill>
                <a:schemeClr val="bg2">
                  <a:lumMod val="25000"/>
                </a:schemeClr>
              </a:solidFill>
              <a:cs typeface="Courier New" pitchFamily="49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195487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Cosa non cambia? </a:t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Non cambia la </a:t>
            </a:r>
            <a:r>
              <a:rPr lang="it-IT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mission</a:t>
            </a:r>
            <a:r>
              <a:rPr lang="it-IT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dell’editoria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La qualità paga. Ma è vero?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/>
            </a:r>
            <a:b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</a:br>
            <a:endParaRPr lang="it-IT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itchFamily="49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131590"/>
            <a:ext cx="7344816" cy="3528392"/>
          </a:xfrm>
        </p:spPr>
        <p:txBody>
          <a:bodyPr/>
          <a:lstStyle/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Audipress conferma la fedeltà dei lettori alla stampa. Di fronte all’ininterrotto flusso informativo della Rete, cresce il bisogno di informazione professionale. </a:t>
            </a:r>
          </a:p>
          <a:p>
            <a:pPr algn="ctr">
              <a:spcBef>
                <a:spcPts val="524"/>
              </a:spcBef>
            </a:pPr>
            <a:endParaRPr lang="it-IT" sz="800" b="1" i="1" dirty="0" smtClean="0">
              <a:solidFill>
                <a:schemeClr val="bg2">
                  <a:lumMod val="25000"/>
                </a:schemeClr>
              </a:solidFill>
              <a:cs typeface="Courier New" pitchFamily="49" charset="0"/>
            </a:endParaRPr>
          </a:p>
          <a:p>
            <a:pPr algn="ctr">
              <a:spcBef>
                <a:spcPts val="524"/>
              </a:spcBef>
            </a:pPr>
            <a:endParaRPr lang="it-IT" sz="1600" b="1" i="1" dirty="0" smtClean="0">
              <a:solidFill>
                <a:schemeClr val="bg2">
                  <a:lumMod val="25000"/>
                </a:schemeClr>
              </a:solidFill>
              <a:cs typeface="Courier New" pitchFamily="49" charset="0"/>
            </a:endParaRPr>
          </a:p>
          <a:p>
            <a:pPr algn="ctr"/>
            <a:r>
              <a:rPr lang="it-IT" sz="2800" b="1" i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Il </a:t>
            </a:r>
            <a:r>
              <a:rPr lang="it-IT" sz="2800" b="1" i="1" dirty="0" err="1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brand</a:t>
            </a:r>
            <a:r>
              <a:rPr lang="it-IT" sz="2800" b="1" i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 dei giornali: forte, </a:t>
            </a:r>
          </a:p>
          <a:p>
            <a:pPr algn="ctr"/>
            <a:r>
              <a:rPr lang="it-IT" sz="2800" b="1" i="1" dirty="0" smtClean="0">
                <a:solidFill>
                  <a:schemeClr val="bg2">
                    <a:lumMod val="25000"/>
                  </a:schemeClr>
                </a:solidFill>
                <a:cs typeface="Courier New" pitchFamily="49" charset="0"/>
              </a:rPr>
              <a:t>affidabile, riconoscibile</a:t>
            </a:r>
            <a:endParaRPr lang="it-IT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93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V:\AUDIPRESS\2015\2°CICLO 2015\Elaborazioni\Presentazione SCENARIO\OMINI GRIGI_%stampa blu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91" y="1323529"/>
            <a:ext cx="692409" cy="7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1"/>
          <p:cNvSpPr txBox="1"/>
          <p:nvPr/>
        </p:nvSpPr>
        <p:spPr>
          <a:xfrm>
            <a:off x="190606" y="1095997"/>
            <a:ext cx="4741434" cy="2336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6600" b="1" spc="-130" dirty="0" smtClean="0">
                <a:solidFill>
                  <a:srgbClr val="0070C0"/>
                </a:solidFill>
                <a:cs typeface="Arial" panose="020B0604020202020204" pitchFamily="34" charset="0"/>
              </a:rPr>
              <a:t>45,9</a:t>
            </a:r>
            <a:r>
              <a:rPr lang="it-IT" sz="6600" b="1" spc="-130" dirty="0" smtClean="0">
                <a:solidFill>
                  <a:srgbClr val="008AF2"/>
                </a:solidFill>
                <a:cs typeface="Arial" panose="020B0604020202020204" pitchFamily="34" charset="0"/>
              </a:rPr>
              <a:t> </a:t>
            </a:r>
            <a:r>
              <a:rPr lang="it-IT" sz="3600" b="1" spc="-130" dirty="0" smtClean="0">
                <a:solidFill>
                  <a:srgbClr val="0070C0"/>
                </a:solidFill>
                <a:cs typeface="Arial" panose="020B0604020202020204" pitchFamily="34" charset="0"/>
              </a:rPr>
              <a:t>milioni </a:t>
            </a:r>
            <a:endParaRPr lang="it-IT" sz="3600" b="1" spc="-130" dirty="0" smtClean="0">
              <a:solidFill>
                <a:srgbClr val="008AF2"/>
              </a:solidFill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di italiani leggono o sfogliano un titolo stampa (su 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carta o digitale </a:t>
            </a:r>
            <a:r>
              <a:rPr lang="it-IT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replica</a:t>
            </a:r>
            <a:r>
              <a:rPr lang="it-IT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</a:p>
          <a:p>
            <a:endParaRPr lang="it-IT" sz="2400" b="1" spc="-130" dirty="0">
              <a:solidFill>
                <a:srgbClr val="008AF2"/>
              </a:solidFill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8903"/>
            <a:ext cx="7889702" cy="536353"/>
          </a:xfrm>
        </p:spPr>
        <p:txBody>
          <a:bodyPr>
            <a:noAutofit/>
          </a:bodyPr>
          <a:lstStyle/>
          <a:p>
            <a:r>
              <a:rPr lang="it-IT" sz="2800" b="0" dirty="0" smtClean="0">
                <a:solidFill>
                  <a:srgbClr val="0070C0"/>
                </a:solidFill>
              </a:rPr>
              <a:t>LETTORI STAMPA ULTIMI 30 GIORNI</a:t>
            </a:r>
            <a:endParaRPr lang="it-IT" sz="2800" b="0" dirty="0">
              <a:solidFill>
                <a:srgbClr val="0070C0"/>
              </a:solidFill>
            </a:endParaRPr>
          </a:p>
        </p:txBody>
      </p:sp>
      <p:sp>
        <p:nvSpPr>
          <p:cNvPr id="33" name="CasellaDiTesto 1"/>
          <p:cNvSpPr txBox="1"/>
          <p:nvPr/>
        </p:nvSpPr>
        <p:spPr>
          <a:xfrm>
            <a:off x="5136785" y="2082210"/>
            <a:ext cx="1771741" cy="9568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spc="-130" dirty="0" smtClean="0">
                <a:solidFill>
                  <a:srgbClr val="0070C0"/>
                </a:solidFill>
                <a:cs typeface="Arial" panose="020B0604020202020204" pitchFamily="34" charset="0"/>
              </a:rPr>
              <a:t>86,7</a:t>
            </a:r>
            <a:r>
              <a:rPr lang="it-IT" sz="3200" b="1" spc="-130" dirty="0" smtClean="0">
                <a:solidFill>
                  <a:srgbClr val="0070C0"/>
                </a:solidFill>
                <a:cs typeface="Arial" panose="020B0604020202020204" pitchFamily="34" charset="0"/>
              </a:rPr>
              <a:t>%</a:t>
            </a:r>
            <a:endParaRPr lang="it-IT" sz="3600" b="1" spc="-13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323144" y="2082465"/>
            <a:ext cx="3240000" cy="72000"/>
            <a:chOff x="175792" y="2235460"/>
            <a:chExt cx="3100064" cy="72000"/>
          </a:xfrm>
        </p:grpSpPr>
        <p:cxnSp>
          <p:nvCxnSpPr>
            <p:cNvPr id="9" name="Connettore 1 8"/>
            <p:cNvCxnSpPr/>
            <p:nvPr/>
          </p:nvCxnSpPr>
          <p:spPr>
            <a:xfrm>
              <a:off x="175792" y="2285164"/>
              <a:ext cx="31000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flipV="1">
              <a:off x="179512" y="2235460"/>
              <a:ext cx="0" cy="72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 flipV="1">
              <a:off x="3275856" y="2235460"/>
              <a:ext cx="0" cy="72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CasellaDiTesto 1"/>
          <p:cNvSpPr txBox="1"/>
          <p:nvPr/>
        </p:nvSpPr>
        <p:spPr>
          <a:xfrm>
            <a:off x="7973185" y="2068817"/>
            <a:ext cx="1135319" cy="2845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it-IT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53 mln</a:t>
            </a:r>
            <a:endParaRPr lang="it-IT" sz="2400" b="1" spc="-130" dirty="0" smtClea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240003" y="1262772"/>
            <a:ext cx="1422572" cy="248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000"/>
              </a:lnSpc>
            </a:pPr>
            <a:r>
              <a:rPr lang="it-IT" sz="1000" spc="-20" dirty="0" smtClean="0">
                <a:solidFill>
                  <a:srgbClr val="0070C0"/>
                </a:solidFill>
              </a:rPr>
              <a:t>Carta e/o Replica</a:t>
            </a:r>
            <a:endParaRPr lang="it-IT" sz="1000" spc="-20" dirty="0">
              <a:solidFill>
                <a:srgbClr val="0070C0"/>
              </a:solidFill>
            </a:endParaRPr>
          </a:p>
        </p:txBody>
      </p:sp>
      <p:sp>
        <p:nvSpPr>
          <p:cNvPr id="62" name="CasellaDiTesto 1"/>
          <p:cNvSpPr txBox="1"/>
          <p:nvPr/>
        </p:nvSpPr>
        <p:spPr>
          <a:xfrm>
            <a:off x="5400600" y="3698926"/>
            <a:ext cx="3743400" cy="13375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spc="-130" dirty="0" smtClean="0">
                <a:solidFill>
                  <a:srgbClr val="FFC000"/>
                </a:solidFill>
                <a:cs typeface="Arial" panose="020B0604020202020204" pitchFamily="34" charset="0"/>
              </a:rPr>
              <a:t>Più di </a:t>
            </a:r>
            <a:r>
              <a:rPr lang="it-IT" sz="3600" b="1" spc="-130" dirty="0" smtClean="0">
                <a:solidFill>
                  <a:srgbClr val="FFC000"/>
                </a:solidFill>
                <a:cs typeface="Arial" panose="020B0604020202020204" pitchFamily="34" charset="0"/>
              </a:rPr>
              <a:t>2,4 </a:t>
            </a:r>
            <a:r>
              <a:rPr lang="it-IT" sz="2400" b="1" spc="-130" dirty="0" smtClean="0">
                <a:solidFill>
                  <a:srgbClr val="FFC000"/>
                </a:solidFill>
                <a:cs typeface="Arial" panose="020B0604020202020204" pitchFamily="34" charset="0"/>
              </a:rPr>
              <a:t>milioni</a:t>
            </a:r>
            <a:r>
              <a:rPr lang="it-IT" sz="3600" b="1" spc="-130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it-IT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i lettori del </a:t>
            </a:r>
            <a:r>
              <a:rPr lang="it-IT" sz="1800" b="1" dirty="0" smtClean="0">
                <a:solidFill>
                  <a:srgbClr val="FEB80A"/>
                </a:solidFill>
                <a:cs typeface="Arial" panose="020B0604020202020204" pitchFamily="34" charset="0"/>
              </a:rPr>
              <a:t>formato digitale</a:t>
            </a:r>
            <a:r>
              <a:rPr lang="it-IT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, il 4,6 % della </a:t>
            </a:r>
            <a:r>
              <a:rPr lang="it-IT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popolazione.</a:t>
            </a:r>
            <a:endParaRPr lang="it-IT" sz="18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497629" y="3784434"/>
            <a:ext cx="689611" cy="222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it-IT" sz="1000" spc="100" dirty="0">
                <a:solidFill>
                  <a:srgbClr val="FEB80A"/>
                </a:solidFill>
                <a:latin typeface="Tenso"/>
              </a:rPr>
              <a:t>Replica</a:t>
            </a:r>
            <a:endParaRPr lang="it-IT" sz="1100" spc="100" dirty="0">
              <a:solidFill>
                <a:srgbClr val="FEB80A"/>
              </a:solidFill>
              <a:latin typeface="Tenso"/>
            </a:endParaRPr>
          </a:p>
        </p:txBody>
      </p:sp>
      <p:pic>
        <p:nvPicPr>
          <p:cNvPr id="3" name="Picture 4" descr="V:\AUDIPRESS\2015\1°CICLO 2015\Elaborazioni\FOCUS FUTURI\FOCUS GIOVANI\Tavole 18_34 anni\immagini\repli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53" y="3315358"/>
            <a:ext cx="549275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1"/>
          <p:cNvSpPr txBox="1"/>
          <p:nvPr/>
        </p:nvSpPr>
        <p:spPr>
          <a:xfrm>
            <a:off x="211867" y="3001605"/>
            <a:ext cx="4636885" cy="7942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Quasi 9 adulti su 10 leggono almeno un titolo stampa </a:t>
            </a:r>
            <a:r>
              <a:rPr lang="es-ES" sz="1600" dirty="0">
                <a:solidFill>
                  <a:prstClr val="black"/>
                </a:solidFill>
                <a:cs typeface="Arial" panose="020B0604020202020204" pitchFamily="34" charset="0"/>
              </a:rPr>
              <a:t>su carta o </a:t>
            </a:r>
            <a:r>
              <a:rPr lang="es-E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digitale replica, in un </a:t>
            </a:r>
            <a:r>
              <a:rPr lang="es-ES" sz="1800" b="1" dirty="0">
                <a:solidFill>
                  <a:srgbClr val="0070C0"/>
                </a:solidFill>
                <a:cs typeface="Arial" panose="020B0604020202020204" pitchFamily="34" charset="0"/>
              </a:rPr>
              <a:t>quadro di sostanziale </a:t>
            </a:r>
            <a:r>
              <a:rPr lang="es-ES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stabilità </a:t>
            </a:r>
            <a:r>
              <a:rPr lang="es-E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(-0,3% rispetto all’edizione precedente, a parità di testate considerate). </a:t>
            </a:r>
            <a:endParaRPr lang="it-IT" sz="1600" b="1" spc="-130" dirty="0">
              <a:solidFill>
                <a:srgbClr val="008AF2"/>
              </a:solidFill>
              <a:cs typeface="Arial" panose="020B0604020202020204" pitchFamily="34" charset="0"/>
            </a:endParaRPr>
          </a:p>
        </p:txBody>
      </p:sp>
      <p:sp>
        <p:nvSpPr>
          <p:cNvPr id="67" name="CasellaDiTesto 1"/>
          <p:cNvSpPr txBox="1"/>
          <p:nvPr/>
        </p:nvSpPr>
        <p:spPr>
          <a:xfrm>
            <a:off x="4848753" y="2745406"/>
            <a:ext cx="2059773" cy="3198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della popolazione Adulta </a:t>
            </a:r>
          </a:p>
          <a:p>
            <a:pPr algn="ctr"/>
            <a:r>
              <a:rPr lang="it-IT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(14 anni e oltre)</a:t>
            </a:r>
            <a:endParaRPr lang="it-IT" sz="1600" b="1" spc="-130" dirty="0" smtClean="0">
              <a:solidFill>
                <a:srgbClr val="008AF2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Connettore 4 5"/>
          <p:cNvCxnSpPr>
            <a:endCxn id="33" idx="1"/>
          </p:cNvCxnSpPr>
          <p:nvPr/>
        </p:nvCxnSpPr>
        <p:spPr>
          <a:xfrm>
            <a:off x="3563888" y="1895948"/>
            <a:ext cx="1572897" cy="664686"/>
          </a:xfrm>
          <a:prstGeom prst="bentConnector3">
            <a:avLst>
              <a:gd name="adj1" fmla="val 79501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V:\AUDIPRESS\2015\1°CICLO 2015\Elaborazioni\FOCUS FUTURI\FOCUS GIOVANI\Tavole 18_34 anni\immagini\replica_blu sfond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8" y="763670"/>
            <a:ext cx="603338" cy="66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V:\AUDIPRESS\2015\1°CICLO 2015\Elaborazioni\FOCUS FUTURI\FOCUS GIOVANI\Tavole 18_34 anni\immagini\carta_blu sfond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5" y="809586"/>
            <a:ext cx="529200" cy="5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17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41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V:\AUDIPRESS\2015\2°CICLO 2015\Elaborazioni\Presentazione SCENARIO\28591_blu sfo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5" y="1323529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251520" y="4659982"/>
            <a:ext cx="229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Fonte: Audipress</a:t>
            </a:r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7" b="5163"/>
          <a:stretch/>
        </p:blipFill>
        <p:spPr bwMode="auto">
          <a:xfrm>
            <a:off x="3597" y="-499"/>
            <a:ext cx="9180000" cy="51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36512" y="4948594"/>
            <a:ext cx="2290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Fonte: Audipress</a:t>
            </a:r>
            <a:endParaRPr lang="it-IT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70" b="4997"/>
          <a:stretch/>
        </p:blipFill>
        <p:spPr bwMode="auto">
          <a:xfrm>
            <a:off x="0" y="12817"/>
            <a:ext cx="9144000" cy="513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36512" y="4948594"/>
            <a:ext cx="2290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Fonte: Audipress</a:t>
            </a:r>
            <a:endParaRPr lang="it-IT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8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5" b="5156"/>
          <a:stretch/>
        </p:blipFill>
        <p:spPr bwMode="auto">
          <a:xfrm>
            <a:off x="-6279" y="12557"/>
            <a:ext cx="9180000" cy="5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36512" y="4948594"/>
            <a:ext cx="2290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Fonte: Audipress</a:t>
            </a:r>
            <a:endParaRPr lang="it-IT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 sviluppo del digitale vede i giornali protagonisti</a:t>
            </a:r>
            <a:endParaRPr lang="it-IT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79662"/>
            <a:ext cx="7628384" cy="3168352"/>
          </a:xfrm>
        </p:spPr>
        <p:txBody>
          <a:bodyPr/>
          <a:lstStyle/>
          <a:p>
            <a:pPr algn="just"/>
            <a:r>
              <a:rPr lang="it-IT" sz="2600" b="1" dirty="0" smtClean="0">
                <a:solidFill>
                  <a:schemeClr val="bg2">
                    <a:lumMod val="25000"/>
                  </a:schemeClr>
                </a:solidFill>
              </a:rPr>
              <a:t>La lettura digitale dei giornali coinvolge il 4,6% della totalità dei lettori, con punte anche più alte in segmenti specifici della popolazione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xa Template 2015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oxa 2014">
      <a:majorFont>
        <a:latin typeface="Tenso"/>
        <a:ea typeface=""/>
        <a:cs typeface=""/>
      </a:majorFont>
      <a:minorFont>
        <a:latin typeface="Raleway"/>
        <a:ea typeface=""/>
        <a:cs typeface="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sto+foto d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oxa 2014">
      <a:majorFont>
        <a:latin typeface="Tenso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sto+foto s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oxa 2014">
      <a:majorFont>
        <a:latin typeface="Tenso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sto+foto full 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oxa 2014">
      <a:majorFont>
        <a:latin typeface="Tenso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sto+foto full 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oxa 2014">
      <a:majorFont>
        <a:latin typeface="Tenso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oxa Template 2015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oxa 2014">
      <a:majorFont>
        <a:latin typeface="Tenso"/>
        <a:ea typeface=""/>
        <a:cs typeface=""/>
      </a:majorFont>
      <a:minorFont>
        <a:latin typeface="Raleway"/>
        <a:ea typeface=""/>
        <a:cs typeface="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Doxa Template 2015</Template>
  <TotalTime>12875</TotalTime>
  <Words>402</Words>
  <Application>Microsoft Office PowerPoint</Application>
  <PresentationFormat>Presentazione su schermo (16:9)</PresentationFormat>
  <Paragraphs>59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Tenso</vt:lpstr>
      <vt:lpstr>Raleway</vt:lpstr>
      <vt:lpstr>Courier New</vt:lpstr>
      <vt:lpstr>Wingdings</vt:lpstr>
      <vt:lpstr>Calibri</vt:lpstr>
      <vt:lpstr>Doxa Template 2015</vt:lpstr>
      <vt:lpstr>testo+foto dx</vt:lpstr>
      <vt:lpstr>testo+foto sx</vt:lpstr>
      <vt:lpstr>testo+foto full screen</vt:lpstr>
      <vt:lpstr>1_testo+foto full screen</vt:lpstr>
      <vt:lpstr>1_Doxa Template 2015</vt:lpstr>
      <vt:lpstr>Diapositiva 1</vt:lpstr>
      <vt:lpstr> La “carta stampata”: evoluzione non estinzione</vt:lpstr>
      <vt:lpstr> Cosa non cambia?  Non cambia la mission dell’editoria</vt:lpstr>
      <vt:lpstr> La qualità paga. Ma è vero? </vt:lpstr>
      <vt:lpstr>LETTORI STAMPA ULTIMI 30 GIORNI</vt:lpstr>
      <vt:lpstr>Diapositiva 6</vt:lpstr>
      <vt:lpstr>Diapositiva 7</vt:lpstr>
      <vt:lpstr>Diapositiva 8</vt:lpstr>
      <vt:lpstr> Lo sviluppo del digitale vede i giornali protagonisti</vt:lpstr>
      <vt:lpstr>Quotidiani - vendita copie digitali</vt:lpstr>
      <vt:lpstr>  Innovazione, modernizzazione e sviluppo: al centro dell’azione degli editori</vt:lpstr>
      <vt:lpstr>  Rimuovere gli ostacoli alla crescita: una responsabilità della politica</vt:lpstr>
      <vt:lpstr> Un lavoro nuovo? Sì, anzi no  </vt:lpstr>
      <vt:lpstr>Fiducia vs sfiducia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Doxa</dc:creator>
  <cp:lastModifiedBy>sellitri</cp:lastModifiedBy>
  <cp:revision>1011</cp:revision>
  <cp:lastPrinted>2015-09-23T10:59:21Z</cp:lastPrinted>
  <dcterms:created xsi:type="dcterms:W3CDTF">2014-12-11T14:12:54Z</dcterms:created>
  <dcterms:modified xsi:type="dcterms:W3CDTF">2015-11-10T17:32:17Z</dcterms:modified>
</cp:coreProperties>
</file>